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6858000" cy="9903460" type="A4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8" userDrawn="1">
          <p15:clr>
            <a:srgbClr val="A4A3A4"/>
          </p15:clr>
        </p15:guide>
        <p15:guide id="2" pos="21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3118"/>
        <p:guide pos="211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356781" y="1279525"/>
            <a:ext cx="23920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10482"/>
            <a:ext cx="5143500" cy="3158236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45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1683"/>
            <a:ext cx="5143500" cy="2391077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71488" y="796480"/>
            <a:ext cx="5915025" cy="8027679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 anchor="ctr" anchorCtr="0">
            <a:normAutofit/>
          </a:bodyPr>
          <a:lstStyle>
            <a:lvl1pPr>
              <a:defRPr sz="33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1" y="2636375"/>
            <a:ext cx="5915025" cy="6283743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5416719"/>
            <a:ext cx="5536763" cy="1171926"/>
          </a:xfrm>
        </p:spPr>
        <p:txBody>
          <a:bodyPr anchor="b">
            <a:noAutofit/>
          </a:bodyPr>
          <a:lstStyle>
            <a:lvl1pPr>
              <a:defRPr sz="45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57316"/>
            <a:ext cx="4118372" cy="935131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331" y="373219"/>
            <a:ext cx="5915025" cy="1914238"/>
          </a:xfrm>
        </p:spPr>
        <p:txBody>
          <a:bodyPr>
            <a:normAutofit/>
          </a:bodyPr>
          <a:lstStyle>
            <a:lvl1pPr>
              <a:defRPr sz="33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4331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35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4706" y="2636375"/>
            <a:ext cx="2914650" cy="628374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1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275"/>
            <a:ext cx="5915025" cy="1914238"/>
          </a:xfrm>
        </p:spPr>
        <p:txBody>
          <a:bodyPr/>
          <a:lstStyle>
            <a:lvl1pPr>
              <a:defRPr sz="33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519889"/>
            <a:ext cx="2901255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777187"/>
            <a:ext cx="2901255" cy="51612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71863" y="2519889"/>
            <a:ext cx="2915543" cy="1189807"/>
          </a:xfrm>
        </p:spPr>
        <p:txBody>
          <a:bodyPr anchor="b"/>
          <a:lstStyle>
            <a:lvl1pPr marL="0" indent="0">
              <a:buNone/>
              <a:defRPr sz="18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71863" y="3777187"/>
            <a:ext cx="2915543" cy="5161272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3994682"/>
            <a:ext cx="5915025" cy="1914238"/>
          </a:xfrm>
        </p:spPr>
        <p:txBody>
          <a:bodyPr>
            <a:normAutofit/>
          </a:bodyPr>
          <a:lstStyle>
            <a:lvl1pPr algn="ctr">
              <a:defRPr sz="33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795" y="183400"/>
            <a:ext cx="2342925" cy="2310840"/>
          </a:xfrm>
        </p:spPr>
        <p:txBody>
          <a:bodyPr anchor="ctr" anchorCtr="0">
            <a:normAutofit/>
          </a:bodyPr>
          <a:lstStyle>
            <a:lvl1pPr>
              <a:defRPr sz="2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6000" y="1106688"/>
            <a:ext cx="3272273" cy="735686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6653" y="2971080"/>
            <a:ext cx="2342925" cy="55042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26272" y="527275"/>
            <a:ext cx="860240" cy="8392843"/>
          </a:xfrm>
        </p:spPr>
        <p:txBody>
          <a:bodyPr vert="eaVert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275"/>
            <a:ext cx="4994976" cy="839284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275"/>
            <a:ext cx="5915025" cy="1914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6375"/>
            <a:ext cx="5915025" cy="6283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79170"/>
            <a:ext cx="2314575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79170"/>
            <a:ext cx="1543050" cy="52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defRPr sz="21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Изображение 24" descr="IMG_20251025_145317"/>
          <p:cNvPicPr>
            <a:picLocks noChangeAspect="1"/>
          </p:cNvPicPr>
          <p:nvPr/>
        </p:nvPicPr>
        <p:blipFill>
          <a:blip r:embed="rId1"/>
          <a:srcRect l="44592" t="40889" r="43000" b="43763"/>
          <a:stretch>
            <a:fillRect/>
          </a:stretch>
        </p:blipFill>
        <p:spPr>
          <a:xfrm rot="16200000">
            <a:off x="5012055" y="5633720"/>
            <a:ext cx="1964690" cy="3138805"/>
          </a:xfrm>
          <a:prstGeom prst="rect">
            <a:avLst/>
          </a:prstGeom>
        </p:spPr>
      </p:pic>
      <p:pic>
        <p:nvPicPr>
          <p:cNvPr id="2" name="Изображение 1" descr="Morena"/>
          <p:cNvPicPr>
            <a:picLocks noChangeAspect="1"/>
          </p:cNvPicPr>
          <p:nvPr/>
        </p:nvPicPr>
        <p:blipFill>
          <a:blip r:embed="rId2"/>
          <a:srcRect b="25702"/>
          <a:stretch>
            <a:fillRect/>
          </a:stretch>
        </p:blipFill>
        <p:spPr>
          <a:xfrm>
            <a:off x="4964430" y="184785"/>
            <a:ext cx="2604135" cy="2644775"/>
          </a:xfrm>
          <a:prstGeom prst="rect">
            <a:avLst/>
          </a:prstGeom>
        </p:spPr>
      </p:pic>
      <p:pic>
        <p:nvPicPr>
          <p:cNvPr id="4" name="Изображение 3" descr="Nicomache tube around stone"/>
          <p:cNvPicPr>
            <a:picLocks noChangeAspect="1"/>
          </p:cNvPicPr>
          <p:nvPr/>
        </p:nvPicPr>
        <p:blipFill>
          <a:blip r:embed="rId3"/>
          <a:srcRect b="21661"/>
          <a:stretch>
            <a:fillRect/>
          </a:stretch>
        </p:blipFill>
        <p:spPr>
          <a:xfrm>
            <a:off x="-853440" y="152400"/>
            <a:ext cx="2512060" cy="2623820"/>
          </a:xfrm>
          <a:prstGeom prst="rect">
            <a:avLst/>
          </a:prstGeom>
        </p:spPr>
      </p:pic>
      <p:pic>
        <p:nvPicPr>
          <p:cNvPr id="5" name="Изображение 4" descr="Nicomache tubes"/>
          <p:cNvPicPr>
            <a:picLocks noChangeAspect="1"/>
          </p:cNvPicPr>
          <p:nvPr/>
        </p:nvPicPr>
        <p:blipFill>
          <a:blip r:embed="rId4"/>
          <a:srcRect l="13056" t="8870" r="6770" b="6030"/>
          <a:stretch>
            <a:fillRect/>
          </a:stretch>
        </p:blipFill>
        <p:spPr>
          <a:xfrm>
            <a:off x="1684655" y="190500"/>
            <a:ext cx="3280410" cy="2612390"/>
          </a:xfrm>
          <a:prstGeom prst="rect">
            <a:avLst/>
          </a:prstGeom>
        </p:spPr>
      </p:pic>
      <p:pic>
        <p:nvPicPr>
          <p:cNvPr id="6" name="Изображение 5" descr="Galathowenia tubes"/>
          <p:cNvPicPr>
            <a:picLocks noChangeAspect="1"/>
          </p:cNvPicPr>
          <p:nvPr/>
        </p:nvPicPr>
        <p:blipFill>
          <a:blip r:embed="rId5"/>
          <a:srcRect l="24189" t="24759" r="27718" b="38509"/>
          <a:stretch>
            <a:fillRect/>
          </a:stretch>
        </p:blipFill>
        <p:spPr>
          <a:xfrm>
            <a:off x="1684655" y="2829560"/>
            <a:ext cx="3333115" cy="3342640"/>
          </a:xfrm>
          <a:prstGeom prst="rect">
            <a:avLst/>
          </a:prstGeom>
        </p:spPr>
      </p:pic>
      <p:pic>
        <p:nvPicPr>
          <p:cNvPr id="7" name="Изображение 6" descr="Galathowenia tubes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1258570" y="3221990"/>
            <a:ext cx="3348990" cy="2538095"/>
          </a:xfrm>
          <a:prstGeom prst="rect">
            <a:avLst/>
          </a:prstGeom>
        </p:spPr>
      </p:pic>
      <p:pic>
        <p:nvPicPr>
          <p:cNvPr id="8" name="Изображение 7" descr="Oxidated_laiers"/>
          <p:cNvPicPr>
            <a:picLocks noChangeAspect="1"/>
          </p:cNvPicPr>
          <p:nvPr/>
        </p:nvPicPr>
        <p:blipFill>
          <a:blip r:embed="rId7"/>
          <a:srcRect l="3756" t="32870" r="52839" b="27042"/>
          <a:stretch>
            <a:fillRect/>
          </a:stretch>
        </p:blipFill>
        <p:spPr>
          <a:xfrm>
            <a:off x="4991100" y="2851150"/>
            <a:ext cx="2589530" cy="3321050"/>
          </a:xfrm>
          <a:prstGeom prst="rect">
            <a:avLst/>
          </a:prstGeom>
        </p:spPr>
      </p:pic>
      <p:pic>
        <p:nvPicPr>
          <p:cNvPr id="9" name="Изображение 8" descr="Portlandia 1"/>
          <p:cNvPicPr>
            <a:picLocks noChangeAspect="1"/>
          </p:cNvPicPr>
          <p:nvPr/>
        </p:nvPicPr>
        <p:blipFill>
          <a:blip r:embed="rId8"/>
          <a:srcRect l="2250"/>
          <a:stretch>
            <a:fillRect/>
          </a:stretch>
        </p:blipFill>
        <p:spPr>
          <a:xfrm>
            <a:off x="-853440" y="6205220"/>
            <a:ext cx="2537460" cy="1947545"/>
          </a:xfrm>
          <a:prstGeom prst="rect">
            <a:avLst/>
          </a:prstGeom>
        </p:spPr>
      </p:pic>
      <p:pic>
        <p:nvPicPr>
          <p:cNvPr id="10" name="Изображение 9" descr="Macoma balthica shell"/>
          <p:cNvPicPr>
            <a:picLocks noChangeAspect="1"/>
          </p:cNvPicPr>
          <p:nvPr/>
        </p:nvPicPr>
        <p:blipFill>
          <a:blip r:embed="rId9"/>
          <a:srcRect l="12258" t="38667" r="29000" b="28493"/>
          <a:stretch>
            <a:fillRect/>
          </a:stretch>
        </p:blipFill>
        <p:spPr>
          <a:xfrm>
            <a:off x="1710690" y="6206490"/>
            <a:ext cx="2670810" cy="1951355"/>
          </a:xfrm>
          <a:prstGeom prst="rect">
            <a:avLst/>
          </a:prstGeom>
        </p:spPr>
      </p:pic>
      <p:pic>
        <p:nvPicPr>
          <p:cNvPr id="12" name="Изображение 11" descr="Mytilus shell debris"/>
          <p:cNvPicPr>
            <a:picLocks noChangeAspect="1"/>
          </p:cNvPicPr>
          <p:nvPr/>
        </p:nvPicPr>
        <p:blipFill>
          <a:blip r:embed="rId10"/>
          <a:srcRect t="12438" b="6479"/>
          <a:stretch>
            <a:fillRect/>
          </a:stretch>
        </p:blipFill>
        <p:spPr>
          <a:xfrm>
            <a:off x="-853440" y="8192770"/>
            <a:ext cx="2512060" cy="2716530"/>
          </a:xfrm>
          <a:prstGeom prst="rect">
            <a:avLst/>
          </a:prstGeom>
        </p:spPr>
      </p:pic>
      <p:pic>
        <p:nvPicPr>
          <p:cNvPr id="13" name="Изображение 12" descr="mussel bed layer"/>
          <p:cNvPicPr>
            <a:picLocks noChangeAspect="1"/>
          </p:cNvPicPr>
          <p:nvPr/>
        </p:nvPicPr>
        <p:blipFill>
          <a:blip r:embed="rId11"/>
          <a:srcRect t="13358" b="25519"/>
          <a:stretch>
            <a:fillRect/>
          </a:stretch>
        </p:blipFill>
        <p:spPr>
          <a:xfrm>
            <a:off x="1697355" y="8197215"/>
            <a:ext cx="5900420" cy="2710180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-739775" y="34798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A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1867535" y="34798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B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5133975" y="34798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C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-739775" y="302387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D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1867535" y="302387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E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-739775" y="644271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G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1867535" y="644271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H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4610735" y="644271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I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-667385" y="842264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J</a:t>
            </a:r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1939925" y="842264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1"/>
                </a:solidFill>
              </a:rPr>
              <a:t>K</a:t>
            </a:r>
            <a:endParaRPr lang="en-US" altLang="ru-RU">
              <a:solidFill>
                <a:schemeClr val="bg1"/>
              </a:solidFill>
            </a:endParaRPr>
          </a:p>
        </p:txBody>
      </p:sp>
      <p:cxnSp>
        <p:nvCxnSpPr>
          <p:cNvPr id="3" name="Прямое соединение 2"/>
          <p:cNvCxnSpPr/>
          <p:nvPr/>
        </p:nvCxnSpPr>
        <p:spPr>
          <a:xfrm>
            <a:off x="1662430" y="156210"/>
            <a:ext cx="4445" cy="1073150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Прямое соединение 25"/>
          <p:cNvCxnSpPr/>
          <p:nvPr/>
        </p:nvCxnSpPr>
        <p:spPr>
          <a:xfrm flipH="1">
            <a:off x="5017770" y="190500"/>
            <a:ext cx="38100" cy="6011545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Прямое соединение 26"/>
          <p:cNvCxnSpPr/>
          <p:nvPr/>
        </p:nvCxnSpPr>
        <p:spPr>
          <a:xfrm flipH="1">
            <a:off x="4387215" y="6194425"/>
            <a:ext cx="26670" cy="198755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8" name="Прямое соединение 27"/>
          <p:cNvCxnSpPr/>
          <p:nvPr/>
        </p:nvCxnSpPr>
        <p:spPr>
          <a:xfrm>
            <a:off x="-859155" y="2790190"/>
            <a:ext cx="8426450" cy="6223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Прямое соединение 28"/>
          <p:cNvCxnSpPr/>
          <p:nvPr/>
        </p:nvCxnSpPr>
        <p:spPr>
          <a:xfrm>
            <a:off x="-889635" y="6198870"/>
            <a:ext cx="8517890" cy="1016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Прямое соединение 29"/>
          <p:cNvCxnSpPr/>
          <p:nvPr/>
        </p:nvCxnSpPr>
        <p:spPr>
          <a:xfrm>
            <a:off x="-852805" y="8164195"/>
            <a:ext cx="8450580" cy="10795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Прямоугольник 30"/>
          <p:cNvSpPr/>
          <p:nvPr/>
        </p:nvSpPr>
        <p:spPr>
          <a:xfrm>
            <a:off x="-875665" y="133350"/>
            <a:ext cx="8466455" cy="10767060"/>
          </a:xfrm>
          <a:prstGeom prst="rect">
            <a:avLst/>
          </a:prstGeom>
          <a:noFill/>
          <a:ln w="603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5133975" y="3023870"/>
            <a:ext cx="353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</a:t>
            </a:r>
            <a:endParaRPr lang="en-US" alt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5995035" y="1040828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6725920" y="10408285"/>
            <a:ext cx="814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10 cm</a:t>
            </a:r>
            <a:endParaRPr lang="en-US" alt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135255" y="10429240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9" name="Текстовое поле 38"/>
          <p:cNvSpPr txBox="1"/>
          <p:nvPr/>
        </p:nvSpPr>
        <p:spPr>
          <a:xfrm>
            <a:off x="797560" y="10429240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35255" y="770445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797560" y="770445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4513580" y="773874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3" name="Текстовое поле 42"/>
          <p:cNvSpPr txBox="1"/>
          <p:nvPr/>
        </p:nvSpPr>
        <p:spPr>
          <a:xfrm>
            <a:off x="5175885" y="773874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844165" y="628205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5" name="Текстовое поле 44"/>
          <p:cNvSpPr txBox="1"/>
          <p:nvPr/>
        </p:nvSpPr>
        <p:spPr>
          <a:xfrm>
            <a:off x="3506470" y="628205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135255" y="581850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7" name="Текстовое поле 46"/>
          <p:cNvSpPr txBox="1"/>
          <p:nvPr/>
        </p:nvSpPr>
        <p:spPr>
          <a:xfrm>
            <a:off x="797560" y="581850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1798955" y="5741670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9" name="Текстовое поле 48"/>
          <p:cNvSpPr txBox="1"/>
          <p:nvPr/>
        </p:nvSpPr>
        <p:spPr>
          <a:xfrm>
            <a:off x="2461260" y="5741670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6097270" y="576262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1" name="Текстовое поле 50"/>
          <p:cNvSpPr txBox="1"/>
          <p:nvPr/>
        </p:nvSpPr>
        <p:spPr>
          <a:xfrm>
            <a:off x="6759575" y="576262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cm</a:t>
            </a:r>
            <a:endParaRPr lang="en-US" alt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135255" y="2383155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3" name="Текстовое поле 52"/>
          <p:cNvSpPr txBox="1"/>
          <p:nvPr/>
        </p:nvSpPr>
        <p:spPr>
          <a:xfrm>
            <a:off x="797560" y="2383155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3521075" y="1426210"/>
            <a:ext cx="1443355" cy="3473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5" name="Текстовое поле 54"/>
          <p:cNvSpPr txBox="1"/>
          <p:nvPr/>
        </p:nvSpPr>
        <p:spPr>
          <a:xfrm>
            <a:off x="4183380" y="1426210"/>
            <a:ext cx="1001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++ mm</a:t>
            </a:r>
            <a:endParaRPr lang="en-US" alt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6285865" y="2438400"/>
            <a:ext cx="1266190" cy="292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7" name="Текстовое поле 56"/>
          <p:cNvSpPr txBox="1"/>
          <p:nvPr/>
        </p:nvSpPr>
        <p:spPr>
          <a:xfrm>
            <a:off x="6884670" y="2383155"/>
            <a:ext cx="770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10 cm</a:t>
            </a:r>
            <a:endParaRPr lang="en-US" altLang="ru-RU"/>
          </a:p>
        </p:txBody>
      </p:sp>
      <p:cxnSp>
        <p:nvCxnSpPr>
          <p:cNvPr id="58" name="Прямое соединение 57"/>
          <p:cNvCxnSpPr/>
          <p:nvPr/>
        </p:nvCxnSpPr>
        <p:spPr>
          <a:xfrm flipH="1">
            <a:off x="6383020" y="2588895"/>
            <a:ext cx="503555" cy="127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Прямое соединение 59"/>
          <p:cNvCxnSpPr/>
          <p:nvPr/>
        </p:nvCxnSpPr>
        <p:spPr>
          <a:xfrm>
            <a:off x="6040755" y="10582275"/>
            <a:ext cx="730885" cy="10160"/>
          </a:xfrm>
          <a:prstGeom prst="line">
            <a:avLst/>
          </a:prstGeom>
          <a:ln w="666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</Words>
  <Application>WPS Presentation</Application>
  <PresentationFormat>宽屏</PresentationFormat>
  <Paragraphs>44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7</cp:revision>
  <dcterms:created xsi:type="dcterms:W3CDTF">2025-07-23T00:59:00Z</dcterms:created>
  <dcterms:modified xsi:type="dcterms:W3CDTF">2025-10-25T12:31:52Z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1049-12.2.0.23131</vt:lpwstr>
  </property>
  <property fmtid="{D5CDD505-2E9C-101B-9397-08002B2CF9AE}" pid="3" name="ICV">
    <vt:lpwstr>F8A8C0D14897453BB851D04544F88EF3_11</vt:lpwstr>
  </property>
</Properties>
</file>